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l-GR"/>
          </a:p>
        </p:txBody>
      </p:sp>
      <p:sp>
        <p:nvSpPr>
          <p:cNvPr id="3" name="Θέση ημερομηνίας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FF7E7A28-7103-4B8D-9CF8-F37261C06758}" type="datetime1">
              <a:rPr lang="el-GR"/>
              <a:pPr lvl="0"/>
              <a:t>3/9/2024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Θέση σημειώσεων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l-GR"/>
          </a:p>
        </p:txBody>
      </p:sp>
      <p:sp>
        <p:nvSpPr>
          <p:cNvPr id="7" name="Θέση αριθμού διαφάνειας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3D59BE1A-9C4C-4687-923C-1ADAB8081D66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6520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l-GR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l-GR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l-GR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l-GR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l-GR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D924669-1DFD-4480-AA88-E23C7CA60C5F}" type="slidenum">
              <a:t>1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2998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B633DE-2089-4D25-821A-1AA0F7F8BA9D}" type="datetime1">
              <a:rPr lang="el-GR"/>
              <a:pPr lvl="0"/>
              <a:t>3/9/2024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4E5037-B1EC-4A4F-BFA8-26109FEFB913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8233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0BD4B9-0ABC-4755-9660-4730567F0C6B}" type="datetime1">
              <a:rPr lang="el-GR"/>
              <a:pPr lvl="0"/>
              <a:t>3/9/2024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FF75B2-A689-4555-BE48-9A751962D815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2163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62DF7A-825C-4B12-9245-A470575B739F}" type="datetime1">
              <a:rPr lang="el-GR"/>
              <a:pPr lvl="0"/>
              <a:t>3/9/2024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CB8E12-2438-45C3-86FC-3EC09F606DD5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8861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D66E04-8CFF-434C-A46B-D9256F4ACABB}" type="datetime1">
              <a:rPr lang="el-GR"/>
              <a:pPr lvl="0"/>
              <a:t>3/9/2024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33C894-3DB6-4514-8514-15E7CCBBD3D5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947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0A325F-7750-4512-A89A-7820054938D3}" type="datetime1">
              <a:rPr lang="el-GR"/>
              <a:pPr lvl="0"/>
              <a:t>3/9/2024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628BFE-AB96-4077-ABEB-565E1C57842A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6188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A06A7D-CFDC-4620-B287-C313A5185965}" type="datetime1">
              <a:rPr lang="el-GR"/>
              <a:pPr lvl="0"/>
              <a:t>3/9/2024</a:t>
            </a:fld>
            <a:endParaRPr lang="el-GR"/>
          </a:p>
        </p:txBody>
      </p:sp>
      <p:sp>
        <p:nvSpPr>
          <p:cNvPr id="6" name="Θέση υποσέλιδου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Θέση αριθμού διαφάνειας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37DDFB-F269-48BC-A71E-9F045D2D86D2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2855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52746B-B553-46F9-9746-EDBED1C404D3}" type="datetime1">
              <a:rPr lang="el-GR"/>
              <a:pPr lvl="0"/>
              <a:t>3/9/2024</a:t>
            </a:fld>
            <a:endParaRPr lang="el-GR"/>
          </a:p>
        </p:txBody>
      </p:sp>
      <p:sp>
        <p:nvSpPr>
          <p:cNvPr id="8" name="Θέση υποσέλιδου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9" name="Θέση αριθμού διαφάνειας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68BE13-202F-453E-BF5E-B073185F3E7E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1678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E74533-209C-4FE8-BCB4-B432B34B7D48}" type="datetime1">
              <a:rPr lang="el-GR"/>
              <a:pPr lvl="0"/>
              <a:t>3/9/2024</a:t>
            </a:fld>
            <a:endParaRPr lang="el-GR"/>
          </a:p>
        </p:txBody>
      </p:sp>
      <p:sp>
        <p:nvSpPr>
          <p:cNvPr id="4" name="Θέση υποσέλιδου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5" name="Θέση αριθμού διαφάνειας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AB99DE-496D-4324-9AA4-502A82979366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4387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58C543-00A4-4D3B-9BC9-43F45B8EF66F}" type="datetime1">
              <a:rPr lang="el-GR"/>
              <a:pPr lvl="0"/>
              <a:t>3/9/2024</a:t>
            </a:fld>
            <a:endParaRPr lang="el-GR"/>
          </a:p>
        </p:txBody>
      </p:sp>
      <p:sp>
        <p:nvSpPr>
          <p:cNvPr id="3" name="Θέση υποσέλιδου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4" name="Θέση αριθμού διαφάνειας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27BD2E1-4222-45FD-B9D8-7432B4752C39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914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07A0F2-BD1B-4C34-9796-90C1C0BF9290}" type="datetime1">
              <a:rPr lang="el-GR"/>
              <a:pPr lvl="0"/>
              <a:t>3/9/2024</a:t>
            </a:fld>
            <a:endParaRPr lang="el-GR"/>
          </a:p>
        </p:txBody>
      </p:sp>
      <p:sp>
        <p:nvSpPr>
          <p:cNvPr id="6" name="Θέση υποσέλιδου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Θέση αριθμού διαφάνειας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067020-381A-4412-9B7E-BFB95F696AE0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8375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el-GR"/>
          </a:p>
        </p:txBody>
      </p:sp>
      <p:sp>
        <p:nvSpPr>
          <p:cNvPr id="4" name="Θέση κειμένου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AEB669-5EE8-456C-977A-1FF08CBD2055}" type="datetime1">
              <a:rPr lang="el-GR"/>
              <a:pPr lvl="0"/>
              <a:t>3/9/2024</a:t>
            </a:fld>
            <a:endParaRPr lang="el-GR"/>
          </a:p>
        </p:txBody>
      </p:sp>
      <p:sp>
        <p:nvSpPr>
          <p:cNvPr id="6" name="Θέση υποσέλιδου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Θέση αριθμού διαφάνειας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757FC2-185C-4325-9E09-E27E16E9F890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7749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F52FE6A-3143-4B27-9BDB-5F82A35AF439}" type="datetime1">
              <a:rPr lang="el-GR"/>
              <a:pPr lvl="0"/>
              <a:t>3/9/2024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A2C5BF3-6B37-44E2-9D3F-E83D5CB2023D}" type="slidenum"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l-GR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l-GR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l-G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l-G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l-G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l-G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uditor.upatras.g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Διπλός κυματισμός 9"/>
          <p:cNvSpPr/>
          <p:nvPr/>
        </p:nvSpPr>
        <p:spPr>
          <a:xfrm>
            <a:off x="0" y="3321740"/>
            <a:ext cx="11964347" cy="237412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6250"/>
              <a:gd name="f8" fmla="+- 0 0 1631"/>
              <a:gd name="f9" fmla="+- 0 0 -180"/>
              <a:gd name="f10" fmla="+- 0 0 -270"/>
              <a:gd name="f11" fmla="+- 0 0 -360"/>
              <a:gd name="f12" fmla="+- 0 0 -90"/>
              <a:gd name="f13" fmla="abs f3"/>
              <a:gd name="f14" fmla="abs f4"/>
              <a:gd name="f15" fmla="abs f5"/>
              <a:gd name="f16" fmla="*/ f9 f0 1"/>
              <a:gd name="f17" fmla="*/ f10 f0 1"/>
              <a:gd name="f18" fmla="*/ f11 f0 1"/>
              <a:gd name="f19" fmla="*/ f12 f0 1"/>
              <a:gd name="f20" fmla="?: f13 f3 1"/>
              <a:gd name="f21" fmla="?: f14 f4 1"/>
              <a:gd name="f22" fmla="?: f15 f5 1"/>
              <a:gd name="f23" fmla="*/ f16 1 f2"/>
              <a:gd name="f24" fmla="*/ f17 1 f2"/>
              <a:gd name="f25" fmla="*/ f18 1 f2"/>
              <a:gd name="f26" fmla="*/ f19 1 f2"/>
              <a:gd name="f27" fmla="*/ f20 1 21600"/>
              <a:gd name="f28" fmla="*/ f21 1 21600"/>
              <a:gd name="f29" fmla="*/ 21600 f20 1"/>
              <a:gd name="f30" fmla="*/ 21600 f21 1"/>
              <a:gd name="f31" fmla="+- f23 0 f1"/>
              <a:gd name="f32" fmla="+- f24 0 f1"/>
              <a:gd name="f33" fmla="+- f25 0 f1"/>
              <a:gd name="f34" fmla="+- f26 0 f1"/>
              <a:gd name="f35" fmla="min f28 f27"/>
              <a:gd name="f36" fmla="*/ f29 1 f22"/>
              <a:gd name="f37" fmla="*/ f30 1 f22"/>
              <a:gd name="f38" fmla="val f36"/>
              <a:gd name="f39" fmla="val f37"/>
              <a:gd name="f40" fmla="+- f39 0 f6"/>
              <a:gd name="f41" fmla="+- f38 0 f6"/>
              <a:gd name="f42" fmla="*/ f40 1 2"/>
              <a:gd name="f43" fmla="*/ f40 f7 1"/>
              <a:gd name="f44" fmla="*/ f41 f8 1"/>
              <a:gd name="f45" fmla="+- f6 f42 0"/>
              <a:gd name="f46" fmla="*/ f43 1 100000"/>
              <a:gd name="f47" fmla="*/ f44 1 100000"/>
              <a:gd name="f48" fmla="*/ f44 1 50000"/>
              <a:gd name="f49" fmla="*/ f43 1 50000"/>
              <a:gd name="f50" fmla="*/ f46 10 1"/>
              <a:gd name="f51" fmla="+- f39 0 f46"/>
              <a:gd name="f52" fmla="abs f47"/>
              <a:gd name="f53" fmla="?: f48 0 f48"/>
              <a:gd name="f54" fmla="?: f48 f48 0"/>
              <a:gd name="f55" fmla="+- f39 0 f49"/>
              <a:gd name="f56" fmla="*/ f49 f35 1"/>
              <a:gd name="f57" fmla="*/ f46 f35 1"/>
              <a:gd name="f58" fmla="*/ f45 f35 1"/>
              <a:gd name="f59" fmla="*/ f50 1 3"/>
              <a:gd name="f60" fmla="+- f6 0 f53"/>
              <a:gd name="f61" fmla="+- f38 0 f54"/>
              <a:gd name="f62" fmla="+- f6 f54 0"/>
              <a:gd name="f63" fmla="+- f38 f53 0"/>
              <a:gd name="f64" fmla="+- f38 0 f52"/>
              <a:gd name="f65" fmla="*/ f55 f35 1"/>
              <a:gd name="f66" fmla="*/ f51 f35 1"/>
              <a:gd name="f67" fmla="*/ f52 f35 1"/>
              <a:gd name="f68" fmla="+- f46 0 f59"/>
              <a:gd name="f69" fmla="+- f46 f59 0"/>
              <a:gd name="f70" fmla="+- f51 0 f59"/>
              <a:gd name="f71" fmla="+- f51 f59 0"/>
              <a:gd name="f72" fmla="+- f53 f61 0"/>
              <a:gd name="f73" fmla="+- f60 f61 0"/>
              <a:gd name="f74" fmla="+- f62 f63 0"/>
              <a:gd name="f75" fmla="max f60 f62"/>
              <a:gd name="f76" fmla="min f61 f63"/>
              <a:gd name="f77" fmla="*/ f60 f35 1"/>
              <a:gd name="f78" fmla="*/ f61 f35 1"/>
              <a:gd name="f79" fmla="*/ f63 f35 1"/>
              <a:gd name="f80" fmla="*/ f62 f35 1"/>
              <a:gd name="f81" fmla="*/ f64 f35 1"/>
              <a:gd name="f82" fmla="*/ f72 1 6"/>
              <a:gd name="f83" fmla="*/ f72 1 3"/>
              <a:gd name="f84" fmla="*/ f73 1 2"/>
              <a:gd name="f85" fmla="*/ f74 1 2"/>
              <a:gd name="f86" fmla="*/ f75 f35 1"/>
              <a:gd name="f87" fmla="*/ f76 f35 1"/>
              <a:gd name="f88" fmla="*/ f68 f35 1"/>
              <a:gd name="f89" fmla="*/ f69 f35 1"/>
              <a:gd name="f90" fmla="*/ f71 f35 1"/>
              <a:gd name="f91" fmla="*/ f70 f35 1"/>
              <a:gd name="f92" fmla="+- f60 f82 0"/>
              <a:gd name="f93" fmla="+- f60 f83 0"/>
              <a:gd name="f94" fmla="+- f84 f82 0"/>
              <a:gd name="f95" fmla="+- f62 f82 0"/>
              <a:gd name="f96" fmla="+- f62 f83 0"/>
              <a:gd name="f97" fmla="+- f85 f82 0"/>
              <a:gd name="f98" fmla="*/ f84 f35 1"/>
              <a:gd name="f99" fmla="*/ f85 f35 1"/>
              <a:gd name="f100" fmla="+- f94 f61 0"/>
              <a:gd name="f101" fmla="+- f97 f63 0"/>
              <a:gd name="f102" fmla="*/ f92 f35 1"/>
              <a:gd name="f103" fmla="*/ f93 f35 1"/>
              <a:gd name="f104" fmla="*/ f94 f35 1"/>
              <a:gd name="f105" fmla="*/ f97 f35 1"/>
              <a:gd name="f106" fmla="*/ f96 f35 1"/>
              <a:gd name="f107" fmla="*/ f95 f35 1"/>
              <a:gd name="f108" fmla="*/ f100 1 2"/>
              <a:gd name="f109" fmla="*/ f101 1 2"/>
              <a:gd name="f110" fmla="*/ f108 f35 1"/>
              <a:gd name="f111" fmla="*/ f109 f3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99" y="f57"/>
              </a:cxn>
              <a:cxn ang="f32">
                <a:pos x="f67" y="f58"/>
              </a:cxn>
              <a:cxn ang="f33">
                <a:pos x="f98" y="f66"/>
              </a:cxn>
              <a:cxn ang="f34">
                <a:pos x="f81" y="f58"/>
              </a:cxn>
            </a:cxnLst>
            <a:rect l="f86" t="f56" r="f87" b="f65"/>
            <a:pathLst>
              <a:path>
                <a:moveTo>
                  <a:pt x="f77" y="f57"/>
                </a:moveTo>
                <a:cubicBezTo>
                  <a:pt x="f102" y="f88"/>
                  <a:pt x="f103" y="f89"/>
                  <a:pt x="f98" y="f57"/>
                </a:cubicBezTo>
                <a:cubicBezTo>
                  <a:pt x="f104" y="f88"/>
                  <a:pt x="f110" y="f89"/>
                  <a:pt x="f78" y="f57"/>
                </a:cubicBezTo>
                <a:lnTo>
                  <a:pt x="f79" y="f66"/>
                </a:lnTo>
                <a:cubicBezTo>
                  <a:pt x="f111" y="f90"/>
                  <a:pt x="f105" y="f91"/>
                  <a:pt x="f99" y="f66"/>
                </a:cubicBezTo>
                <a:cubicBezTo>
                  <a:pt x="f106" y="f90"/>
                  <a:pt x="f107" y="f91"/>
                  <a:pt x="f80" y="f66"/>
                </a:cubicBezTo>
                <a:close/>
              </a:path>
            </a:pathLst>
          </a:custGeom>
          <a:gradFill>
            <a:gsLst>
              <a:gs pos="0">
                <a:srgbClr val="FFDE80"/>
              </a:gs>
              <a:gs pos="100000">
                <a:srgbClr val="FFE8B3"/>
              </a:gs>
            </a:gsLst>
            <a:lin ang="162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1" i="0" u="none" strike="noStrike" kern="1200" cap="none" spc="0" baseline="0" dirty="0">
              <a:solidFill>
                <a:srgbClr val="0070C0"/>
              </a:solidFill>
              <a:uFillTx/>
              <a:latin typeface="Book Antiqua" pitchFamily="18"/>
              <a:ea typeface="Calibri" pitchFamily="34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1" i="0" u="none" strike="noStrike" kern="1200" cap="none" spc="0" baseline="0" dirty="0">
              <a:solidFill>
                <a:srgbClr val="0070C0"/>
              </a:solidFill>
              <a:uFillTx/>
              <a:latin typeface="Book Antiqua" pitchFamily="18"/>
              <a:ea typeface="Calibri" pitchFamily="34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000" b="1" i="0" u="sng" strike="noStrike" kern="1200" cap="none" spc="0" baseline="0" dirty="0">
                <a:solidFill>
                  <a:srgbClr val="0070C0"/>
                </a:solidFill>
                <a:uFillTx/>
                <a:latin typeface="Book Antiqua" pitchFamily="18"/>
                <a:ea typeface="Calibri" pitchFamily="34"/>
              </a:rPr>
              <a:t>   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sng" strike="noStrike" kern="1200" cap="none" spc="0" baseline="0" dirty="0">
                <a:solidFill>
                  <a:srgbClr val="002060"/>
                </a:solidFill>
                <a:uFillTx/>
                <a:latin typeface="Book Antiqua" pitchFamily="18"/>
                <a:ea typeface="Calibri" pitchFamily="34"/>
              </a:rPr>
              <a:t> Χειμερινό εξάμηνο ακαδημαϊκού έτους 202</a:t>
            </a:r>
            <a:r>
              <a:rPr lang="en-US" sz="1800" b="1" i="0" u="sng" strike="noStrike" kern="1200" cap="none" spc="0" baseline="0" dirty="0">
                <a:solidFill>
                  <a:srgbClr val="002060"/>
                </a:solidFill>
                <a:uFillTx/>
                <a:latin typeface="Book Antiqua" pitchFamily="18"/>
                <a:ea typeface="Calibri" pitchFamily="34"/>
              </a:rPr>
              <a:t>4</a:t>
            </a:r>
            <a:r>
              <a:rPr lang="el-GR" sz="1800" b="1" i="0" u="sng" strike="noStrike" kern="1200" cap="none" spc="0" baseline="0" dirty="0">
                <a:solidFill>
                  <a:srgbClr val="002060"/>
                </a:solidFill>
                <a:uFillTx/>
                <a:latin typeface="Book Antiqua" pitchFamily="18"/>
                <a:ea typeface="Calibri" pitchFamily="34"/>
              </a:rPr>
              <a:t>-202</a:t>
            </a:r>
            <a:r>
              <a:rPr lang="en-US" sz="1800" b="1" i="0" u="sng" strike="noStrike" kern="1200" cap="none" spc="0" baseline="0" dirty="0">
                <a:solidFill>
                  <a:srgbClr val="002060"/>
                </a:solidFill>
                <a:uFillTx/>
                <a:latin typeface="Book Antiqua" pitchFamily="18"/>
                <a:ea typeface="Calibri" pitchFamily="34"/>
              </a:rPr>
              <a:t>5</a:t>
            </a:r>
            <a:endParaRPr lang="el-GR" sz="1800" b="1" i="0" u="sng" strike="noStrike" kern="1200" cap="none" spc="0" baseline="0" dirty="0">
              <a:solidFill>
                <a:srgbClr val="002060"/>
              </a:solidFill>
              <a:uFillTx/>
              <a:latin typeface="Book Antiqua" pitchFamily="18"/>
              <a:ea typeface="Calibri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0" u="none" strike="noStrike" kern="1200" cap="none" spc="0" baseline="0" dirty="0">
                <a:solidFill>
                  <a:srgbClr val="0070C0"/>
                </a:solidFill>
                <a:uFillTx/>
                <a:latin typeface="Book Antiqua" pitchFamily="18"/>
                <a:ea typeface="Calibri" pitchFamily="34"/>
              </a:rPr>
              <a:t> </a:t>
            </a:r>
            <a:r>
              <a:rPr lang="el-GR" sz="1800" b="1" i="1" u="none" strike="noStrike" kern="1200" cap="none" spc="0" baseline="0" dirty="0">
                <a:solidFill>
                  <a:srgbClr val="000000"/>
                </a:solidFill>
                <a:uFillTx/>
                <a:latin typeface="Book Antiqua" pitchFamily="18"/>
                <a:ea typeface="Calibri" pitchFamily="34"/>
              </a:rPr>
              <a:t>Πρόσκληση για Παρακολούθηση Διαλέξεων Πανεπιστημιακών Μαθημάτων, στο Τμήμα </a:t>
            </a:r>
            <a:r>
              <a:rPr lang="el-GR" sz="1800" b="1" i="1" u="none" strike="noStrike" kern="1200" cap="none" spc="0" baseline="0" dirty="0" smtClean="0">
                <a:solidFill>
                  <a:srgbClr val="000000"/>
                </a:solidFill>
                <a:uFillTx/>
                <a:latin typeface="Book Antiqua" pitchFamily="18"/>
                <a:ea typeface="Calibri" pitchFamily="34"/>
              </a:rPr>
              <a:t>Πολιτικών </a:t>
            </a:r>
            <a:r>
              <a:rPr lang="el-GR" sz="1800" b="1" i="1" u="none" strike="noStrike" kern="1200" cap="none" spc="0" baseline="0" smtClean="0">
                <a:solidFill>
                  <a:srgbClr val="000000"/>
                </a:solidFill>
                <a:uFillTx/>
                <a:latin typeface="Book Antiqua" pitchFamily="18"/>
                <a:ea typeface="Calibri" pitchFamily="34"/>
              </a:rPr>
              <a:t>Μηανικων.</a:t>
            </a:r>
            <a:endParaRPr lang="el-GR" sz="1800" b="1" i="1" u="none" strike="noStrike" kern="1200" cap="none" spc="0" baseline="0" dirty="0">
              <a:solidFill>
                <a:srgbClr val="000000"/>
              </a:solidFill>
              <a:uFillTx/>
              <a:latin typeface="Book Antiqua" pitchFamily="18"/>
              <a:ea typeface="Calibri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 i="1" u="none" strike="noStrike" kern="1200" cap="none" spc="0" baseline="0" dirty="0">
                <a:solidFill>
                  <a:srgbClr val="000000"/>
                </a:solidFill>
                <a:uFillTx/>
                <a:latin typeface="Book Antiqua" pitchFamily="18"/>
                <a:ea typeface="Calibri" pitchFamily="34"/>
              </a:rPr>
              <a:t>Ο</a:t>
            </a:r>
            <a:r>
              <a:rPr lang="el-GR" sz="1800" b="1" i="0" u="none" strike="noStrike" kern="1200" cap="none" spc="0" baseline="0" dirty="0">
                <a:solidFill>
                  <a:srgbClr val="000000"/>
                </a:solidFill>
                <a:uFillTx/>
                <a:latin typeface="Book Antiqua" pitchFamily="18"/>
                <a:ea typeface="Calibri" pitchFamily="34"/>
              </a:rPr>
              <a:t>ι ενδιαφερόμενοι υποβάλλουν </a:t>
            </a:r>
            <a:r>
              <a:rPr lang="el-GR" sz="1800" b="1" i="0" u="none" strike="noStrike" kern="0" cap="none" spc="0" baseline="0" dirty="0">
                <a:solidFill>
                  <a:srgbClr val="000000"/>
                </a:solidFill>
                <a:uFillTx/>
                <a:latin typeface="Book Antiqua" pitchFamily="18"/>
                <a:ea typeface="Calibri" pitchFamily="34"/>
              </a:rPr>
              <a:t>αίτηση </a:t>
            </a:r>
            <a:r>
              <a:rPr lang="el-GR" sz="1800" b="1" i="0" u="none" strike="noStrike" kern="1200" cap="none" spc="0" baseline="0" dirty="0">
                <a:solidFill>
                  <a:srgbClr val="000000"/>
                </a:solidFill>
                <a:uFillTx/>
                <a:latin typeface="Book Antiqua" pitchFamily="18"/>
                <a:ea typeface="Calibri" pitchFamily="34"/>
              </a:rPr>
              <a:t>ηλεκτρονικά, με βάση τα προσωπικά τους ενδιαφέροντα, </a:t>
            </a:r>
            <a:r>
              <a:rPr lang="el-GR" sz="1800" b="1" i="1" u="none" strike="noStrike" kern="1200" cap="none" spc="0" baseline="0" dirty="0">
                <a:solidFill>
                  <a:srgbClr val="000000"/>
                </a:solidFill>
                <a:uFillTx/>
                <a:latin typeface="Book Antiqua" pitchFamily="18"/>
                <a:ea typeface="Calibri" pitchFamily="34"/>
              </a:rPr>
              <a:t>από </a:t>
            </a:r>
            <a:r>
              <a:rPr lang="en-US" sz="1800" b="1" i="1" u="none" strike="noStrike" kern="1200" cap="none" spc="0" baseline="0" dirty="0">
                <a:solidFill>
                  <a:srgbClr val="FF0000"/>
                </a:solidFill>
                <a:uFillTx/>
                <a:latin typeface="Book Antiqua" pitchFamily="18"/>
                <a:ea typeface="Calibri" pitchFamily="34"/>
              </a:rPr>
              <a:t>27</a:t>
            </a:r>
            <a:r>
              <a:rPr lang="el-GR" sz="1800" b="1" i="1" u="none" strike="noStrike" kern="1200" cap="none" spc="0" baseline="0" dirty="0">
                <a:solidFill>
                  <a:srgbClr val="FF0000"/>
                </a:solidFill>
                <a:uFillTx/>
                <a:latin typeface="Book Antiqua" pitchFamily="18"/>
                <a:ea typeface="Calibri" pitchFamily="34"/>
              </a:rPr>
              <a:t>/0</a:t>
            </a:r>
            <a:r>
              <a:rPr lang="en-US" sz="1800" b="1" i="1" u="none" strike="noStrike" kern="1200" cap="none" spc="0" baseline="0" dirty="0">
                <a:solidFill>
                  <a:srgbClr val="FF0000"/>
                </a:solidFill>
                <a:uFillTx/>
                <a:latin typeface="Book Antiqua" pitchFamily="18"/>
                <a:ea typeface="Calibri" pitchFamily="34"/>
              </a:rPr>
              <a:t>8</a:t>
            </a:r>
            <a:r>
              <a:rPr lang="el-GR" sz="1800" b="1" i="1" u="none" strike="noStrike" kern="1200" cap="none" spc="0" baseline="0" dirty="0">
                <a:solidFill>
                  <a:srgbClr val="FF0000"/>
                </a:solidFill>
                <a:uFillTx/>
                <a:latin typeface="Book Antiqua" pitchFamily="18"/>
                <a:ea typeface="Calibri" pitchFamily="34"/>
              </a:rPr>
              <a:t>/202</a:t>
            </a:r>
            <a:r>
              <a:rPr lang="en-US" sz="1800" b="1" i="1" u="none" strike="noStrike" kern="1200" cap="none" spc="0" baseline="0" dirty="0">
                <a:solidFill>
                  <a:srgbClr val="FF0000"/>
                </a:solidFill>
                <a:uFillTx/>
                <a:latin typeface="Book Antiqua" pitchFamily="18"/>
                <a:ea typeface="Calibri" pitchFamily="34"/>
              </a:rPr>
              <a:t>4</a:t>
            </a:r>
            <a:r>
              <a:rPr lang="el-GR" sz="1800" b="1" i="1" u="none" strike="noStrike" kern="1200" cap="none" spc="0" baseline="0" dirty="0">
                <a:solidFill>
                  <a:srgbClr val="FF0000"/>
                </a:solidFill>
                <a:uFillTx/>
                <a:latin typeface="Book Antiqua" pitchFamily="18"/>
                <a:ea typeface="Calibri" pitchFamily="34"/>
              </a:rPr>
              <a:t> έως 2</a:t>
            </a:r>
            <a:r>
              <a:rPr lang="en-US" sz="1800" b="1" i="1" u="none" strike="noStrike" kern="1200" cap="none" spc="0" baseline="0" dirty="0">
                <a:solidFill>
                  <a:srgbClr val="FF0000"/>
                </a:solidFill>
                <a:uFillTx/>
                <a:latin typeface="Book Antiqua" pitchFamily="18"/>
                <a:ea typeface="Calibri" pitchFamily="34"/>
              </a:rPr>
              <a:t>0</a:t>
            </a:r>
            <a:r>
              <a:rPr lang="el-GR" sz="1800" b="1" i="1" u="none" strike="noStrike" kern="1200" cap="none" spc="0" baseline="0" dirty="0">
                <a:solidFill>
                  <a:srgbClr val="FF0000"/>
                </a:solidFill>
                <a:uFillTx/>
                <a:latin typeface="Book Antiqua" pitchFamily="18"/>
                <a:ea typeface="Calibri" pitchFamily="34"/>
              </a:rPr>
              <a:t>/09/202</a:t>
            </a:r>
            <a:r>
              <a:rPr lang="en-US" sz="1800" b="1" i="1" u="none" strike="noStrike" kern="1200" cap="none" spc="0" baseline="0" dirty="0">
                <a:solidFill>
                  <a:srgbClr val="FF0000"/>
                </a:solidFill>
                <a:uFillTx/>
                <a:latin typeface="Book Antiqua" pitchFamily="18"/>
                <a:ea typeface="Calibri" pitchFamily="34"/>
              </a:rPr>
              <a:t>4</a:t>
            </a:r>
            <a:r>
              <a:rPr lang="el-GR" sz="1800" b="1" i="1" u="none" strike="noStrike" kern="1200" cap="none" spc="0" baseline="0" dirty="0">
                <a:solidFill>
                  <a:srgbClr val="FF0000"/>
                </a:solidFill>
                <a:uFillTx/>
                <a:latin typeface="Book Antiqua" pitchFamily="18"/>
                <a:ea typeface="Calibri" pitchFamily="34"/>
              </a:rPr>
              <a:t>,</a:t>
            </a:r>
            <a:r>
              <a:rPr lang="el-GR" sz="1800" b="1" i="0" u="none" strike="noStrike" kern="1200" cap="none" spc="0" baseline="0" dirty="0">
                <a:solidFill>
                  <a:srgbClr val="000000"/>
                </a:solidFill>
                <a:uFillTx/>
                <a:latin typeface="Book Antiqua" pitchFamily="18"/>
                <a:ea typeface="Calibri" pitchFamily="34"/>
              </a:rPr>
              <a:t> </a:t>
            </a:r>
            <a:r>
              <a:rPr lang="el-GR" sz="1800" b="0" i="1" u="none" strike="noStrike" kern="1200" cap="none" spc="0" baseline="0" dirty="0">
                <a:solidFill>
                  <a:srgbClr val="000000"/>
                </a:solidFill>
                <a:uFillTx/>
                <a:latin typeface="Book Antiqua" pitchFamily="18"/>
                <a:ea typeface="Calibri" pitchFamily="34"/>
              </a:rPr>
              <a:t>για το προσεχές χειμερινό εξάμηνο</a:t>
            </a:r>
            <a:r>
              <a:rPr lang="el-GR" sz="1800" b="1" i="1" u="none" strike="noStrike" kern="1200" cap="none" spc="0" baseline="0" dirty="0">
                <a:solidFill>
                  <a:srgbClr val="000000"/>
                </a:solidFill>
                <a:uFillTx/>
                <a:latin typeface="Book Antiqua" pitchFamily="18"/>
                <a:ea typeface="Calibri" pitchFamily="34"/>
              </a:rPr>
              <a:t> </a:t>
            </a:r>
            <a:r>
              <a:rPr lang="el-GR" sz="1800" b="1" i="1" u="none" strike="noStrike" kern="0" cap="none" spc="0" baseline="0" dirty="0">
                <a:solidFill>
                  <a:srgbClr val="000000"/>
                </a:solidFill>
                <a:uFillTx/>
                <a:latin typeface="Book Antiqua" pitchFamily="18"/>
                <a:ea typeface="Calibri" pitchFamily="34"/>
              </a:rPr>
              <a:t>και από </a:t>
            </a:r>
            <a:r>
              <a:rPr lang="el-GR" sz="1800" b="1" i="1" u="none" strike="noStrike" kern="0" cap="none" spc="0" baseline="0" dirty="0">
                <a:solidFill>
                  <a:srgbClr val="FF0000"/>
                </a:solidFill>
                <a:uFillTx/>
                <a:latin typeface="Book Antiqua" pitchFamily="18"/>
                <a:ea typeface="Calibri" pitchFamily="34"/>
              </a:rPr>
              <a:t>13/01/2025 έως 07/02/2025 </a:t>
            </a:r>
            <a:r>
              <a:rPr lang="el-GR" sz="1800" b="1" i="1" u="none" strike="noStrike" kern="0" cap="none" spc="0" baseline="0" dirty="0">
                <a:solidFill>
                  <a:srgbClr val="000000"/>
                </a:solidFill>
                <a:uFillTx/>
                <a:latin typeface="Book Antiqua" pitchFamily="18"/>
                <a:ea typeface="Calibri" pitchFamily="34"/>
              </a:rPr>
              <a:t>για το εαρινό εξάμηνο, </a:t>
            </a:r>
            <a:r>
              <a:rPr lang="el-GR" sz="1800" b="1" i="0" u="none" strike="noStrike" kern="1200" cap="none" spc="0" baseline="0" dirty="0">
                <a:solidFill>
                  <a:srgbClr val="000000"/>
                </a:solidFill>
                <a:uFillTx/>
                <a:latin typeface="Book Antiqua" pitchFamily="18"/>
                <a:ea typeface="Calibri" pitchFamily="34"/>
              </a:rPr>
              <a:t>στο σύνδεσμο:  </a:t>
            </a:r>
            <a:r>
              <a:rPr lang="el-GR" sz="1800" b="1" i="1" u="sng" strike="noStrike" kern="1200" cap="none" spc="0" baseline="0" dirty="0">
                <a:solidFill>
                  <a:srgbClr val="0070C0"/>
                </a:solidFill>
                <a:uFillTx/>
                <a:latin typeface="Book Antiqua" pitchFamily="18"/>
                <a:ea typeface="Calibri" pitchFamily="34"/>
                <a:hlinkClick r:id="rId3"/>
              </a:rPr>
              <a:t>http://auditor.upatras.gr/</a:t>
            </a:r>
            <a:endParaRPr lang="el-GR" sz="1800" b="1" i="1" u="sng" strike="noStrike" kern="1200" cap="none" spc="0" baseline="0" dirty="0">
              <a:solidFill>
                <a:srgbClr val="0070C0"/>
              </a:solidFill>
              <a:uFillTx/>
              <a:latin typeface="Book Antiqua" pitchFamily="18"/>
              <a:ea typeface="Calibri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1" i="1" u="none" strike="noStrike" kern="1200" cap="none" spc="0" baseline="0" dirty="0">
              <a:solidFill>
                <a:srgbClr val="FF0000"/>
              </a:solidFill>
              <a:uFillTx/>
              <a:latin typeface="Book Antiqua" pitchFamily="18"/>
              <a:ea typeface="Calibri" pitchFamily="34"/>
            </a:endParaRP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2000" b="1" i="1" u="none" strike="noStrike" kern="1200" cap="none" spc="0" baseline="0" dirty="0">
              <a:solidFill>
                <a:srgbClr val="000000"/>
              </a:solidFill>
              <a:highlight>
                <a:srgbClr val="C0C0C0"/>
              </a:highlight>
              <a:uFillTx/>
              <a:latin typeface="Book Antiqua" pitchFamily="18"/>
              <a:ea typeface="Calibri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 dirty="0">
              <a:solidFill>
                <a:srgbClr val="FFFFFF"/>
              </a:solidFill>
              <a:uFillTx/>
              <a:latin typeface="Times New Roman" pitchFamily="18"/>
              <a:ea typeface="Calibri" pitchFamily="34"/>
            </a:endParaRPr>
          </a:p>
        </p:txBody>
      </p:sp>
      <p:pic>
        <p:nvPicPr>
          <p:cNvPr id="3" name="Εικόνα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041276" cy="324802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extBox 8"/>
          <p:cNvSpPr txBox="1"/>
          <p:nvPr/>
        </p:nvSpPr>
        <p:spPr>
          <a:xfrm>
            <a:off x="3647870" y="73718"/>
            <a:ext cx="8393414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400" b="1" i="1" u="none" strike="noStrike" kern="1200" cap="none" spc="0" baseline="0" dirty="0">
                <a:solidFill>
                  <a:srgbClr val="002060"/>
                </a:solidFill>
                <a:uFillTx/>
                <a:latin typeface="Book Antiqua" pitchFamily="18"/>
              </a:rPr>
              <a:t>Γραμματεία Τμήματος </a:t>
            </a:r>
            <a:r>
              <a:rPr lang="el-GR" sz="1400" b="1" i="1" dirty="0" smtClean="0">
                <a:solidFill>
                  <a:srgbClr val="002060"/>
                </a:solidFill>
                <a:latin typeface="Book Antiqua" pitchFamily="18"/>
              </a:rPr>
              <a:t>Πολιτικών Μηχανικών</a:t>
            </a:r>
            <a:endParaRPr lang="el-GR" sz="1400" b="1" i="1" u="none" strike="noStrike" kern="1200" cap="none" spc="0" baseline="0" dirty="0">
              <a:solidFill>
                <a:srgbClr val="002060"/>
              </a:solidFill>
              <a:highlight>
                <a:srgbClr val="FFFF00"/>
              </a:highlight>
              <a:uFillTx/>
              <a:latin typeface="Book Antiqua" pitchFamily="18"/>
            </a:endParaRPr>
          </a:p>
        </p:txBody>
      </p:sp>
      <p:pic>
        <p:nvPicPr>
          <p:cNvPr id="5" name="Εικόνα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10" y="5695870"/>
            <a:ext cx="11993645" cy="110505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15</Words>
  <Application>Microsoft Office PowerPoint</Application>
  <PresentationFormat>Ευρεία οθόνη</PresentationFormat>
  <Paragraphs>9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Book Antiqua</vt:lpstr>
      <vt:lpstr>Calibri</vt:lpstr>
      <vt:lpstr>Calibri Light</vt:lpstr>
      <vt:lpstr>Times New Roman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Μαρία Λαμπροπούλου</dc:creator>
  <cp:lastModifiedBy>User</cp:lastModifiedBy>
  <cp:revision>4</cp:revision>
  <dcterms:created xsi:type="dcterms:W3CDTF">2023-08-04T12:01:54Z</dcterms:created>
  <dcterms:modified xsi:type="dcterms:W3CDTF">2024-09-03T08:33:07Z</dcterms:modified>
</cp:coreProperties>
</file>